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9"/>
  </p:notesMasterIdLst>
  <p:sldIdLst>
    <p:sldId id="256" r:id="rId2"/>
    <p:sldId id="382" r:id="rId3"/>
    <p:sldId id="383" r:id="rId4"/>
    <p:sldId id="387" r:id="rId5"/>
    <p:sldId id="388" r:id="rId6"/>
    <p:sldId id="389" r:id="rId7"/>
    <p:sldId id="3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4/17/2020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6934200" cy="3200400"/>
          </a:xfrm>
        </p:spPr>
        <p:txBody>
          <a:bodyPr>
            <a:normAutofit/>
          </a:bodyPr>
          <a:lstStyle/>
          <a:p>
            <a:pPr eaLnBrk="1" hangingPunct="1"/>
            <a:endParaRPr lang="en-US" sz="4000" b="1" u="sng" dirty="0">
              <a:solidFill>
                <a:srgbClr val="FFFF00"/>
              </a:solidFill>
            </a:endParaRPr>
          </a:p>
          <a:p>
            <a:pPr eaLnBrk="1" hangingPunct="1"/>
            <a:r>
              <a:rPr lang="en-US" sz="2700" b="1" u="sng" dirty="0">
                <a:solidFill>
                  <a:srgbClr val="FF0000"/>
                </a:solidFill>
              </a:rPr>
              <a:t>Prepared By</a:t>
            </a:r>
          </a:p>
          <a:p>
            <a:pPr eaLnBrk="1" hangingPunct="1">
              <a:spcBef>
                <a:spcPts val="200"/>
              </a:spcBef>
            </a:pPr>
            <a:r>
              <a:rPr lang="en-US" sz="2700" b="1" dirty="0">
                <a:solidFill>
                  <a:srgbClr val="FF0000"/>
                </a:solidFill>
              </a:rPr>
              <a:t> Dr. SHAHID IQBAL 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Guest Faculty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Marwari College, </a:t>
            </a:r>
            <a:r>
              <a:rPr lang="en-US" sz="1800" b="1" dirty="0" err="1">
                <a:solidFill>
                  <a:srgbClr val="FF0000"/>
                </a:solidFill>
              </a:rPr>
              <a:t>Darbhanga</a:t>
            </a:r>
            <a:r>
              <a:rPr lang="en-US" sz="1800" b="1" dirty="0">
                <a:solidFill>
                  <a:srgbClr val="FF0000"/>
                </a:solidFill>
              </a:rPr>
              <a:t>,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Mobile No. and </a:t>
            </a:r>
            <a:r>
              <a:rPr lang="en-US" sz="1800" b="1" dirty="0" err="1">
                <a:solidFill>
                  <a:srgbClr val="FF0000"/>
                </a:solidFill>
              </a:rPr>
              <a:t>Whatsup</a:t>
            </a:r>
            <a:r>
              <a:rPr lang="en-US" sz="1800" b="1" dirty="0">
                <a:solidFill>
                  <a:srgbClr val="FF0000"/>
                </a:solidFill>
              </a:rPr>
              <a:t> No. : 7004160257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Email ID: shahidlnmu@gmail.com</a:t>
            </a:r>
          </a:p>
          <a:p>
            <a:pPr eaLnBrk="1" hangingPunct="1">
              <a:spcBef>
                <a:spcPts val="200"/>
              </a:spcBef>
            </a:pPr>
            <a:endParaRPr lang="en-US" sz="2500" b="1" dirty="0">
              <a:solidFill>
                <a:srgbClr val="FF0000"/>
              </a:solidFill>
            </a:endParaRPr>
          </a:p>
          <a:p>
            <a:pPr eaLnBrk="1" hangingPunct="1"/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Title 5"/>
          <p:cNvSpPr>
            <a:spLocks noGrp="1"/>
          </p:cNvSpPr>
          <p:nvPr>
            <p:ph type="ctrTitle"/>
          </p:nvPr>
        </p:nvSpPr>
        <p:spPr>
          <a:xfrm>
            <a:off x="990600" y="533401"/>
            <a:ext cx="8458200" cy="1981200"/>
          </a:xfrm>
        </p:spPr>
        <p:txBody>
          <a:bodyPr>
            <a:noAutofit/>
          </a:bodyPr>
          <a:lstStyle/>
          <a:p>
            <a:r>
              <a:rPr lang="en-US" sz="3500" b="1" u="sng" dirty="0">
                <a:solidFill>
                  <a:srgbClr val="FF0000"/>
                </a:solidFill>
              </a:rPr>
              <a:t/>
            </a:r>
            <a:br>
              <a:rPr lang="en-US" sz="3500" b="1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b="1" u="sng" dirty="0">
                <a:solidFill>
                  <a:srgbClr val="FF0000"/>
                </a:solidFill>
              </a:rPr>
              <a:t>WELCOME</a:t>
            </a:r>
            <a:r>
              <a:rPr lang="en-US" sz="3500" dirty="0">
                <a:solidFill>
                  <a:srgbClr val="FF0000"/>
                </a:solidFill>
              </a:rPr>
              <a:t/>
            </a:r>
            <a:br>
              <a:rPr lang="en-US" sz="3500" dirty="0">
                <a:solidFill>
                  <a:srgbClr val="FF0000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Class: </a:t>
            </a:r>
            <a:r>
              <a:rPr lang="en-US" sz="3500" b="1" dirty="0" err="1">
                <a:solidFill>
                  <a:schemeClr val="tx1"/>
                </a:solidFill>
              </a:rPr>
              <a:t>B.Com</a:t>
            </a:r>
            <a:r>
              <a:rPr lang="en-US" sz="3500" b="1" dirty="0">
                <a:solidFill>
                  <a:schemeClr val="tx1"/>
                </a:solidFill>
              </a:rPr>
              <a:t> – Part-1 </a:t>
            </a:r>
            <a:br>
              <a:rPr lang="en-US" sz="3500" b="1" dirty="0">
                <a:solidFill>
                  <a:schemeClr val="tx1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Subject: Financial Accounting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000" b="1" dirty="0">
                <a:solidFill>
                  <a:srgbClr val="00B050"/>
                </a:solidFill>
              </a:rPr>
              <a:t>TOPIC: </a:t>
            </a:r>
            <a:r>
              <a:rPr sz="3000" b="1" smtClean="0">
                <a:solidFill>
                  <a:srgbClr val="00B050"/>
                </a:solidFill>
              </a:rPr>
              <a:t>Branch Accounts</a:t>
            </a:r>
            <a:r>
              <a:rPr lang="en-US" sz="3000" b="1" dirty="0" smtClean="0">
                <a:solidFill>
                  <a:srgbClr val="00B050"/>
                </a:solidFill>
              </a:rPr>
              <a:t> – Part - </a:t>
            </a:r>
            <a:r>
              <a:rPr lang="en-US" sz="3000" b="1" dirty="0" smtClean="0">
                <a:solidFill>
                  <a:srgbClr val="00B050"/>
                </a:solidFill>
              </a:rPr>
              <a:t>3</a:t>
            </a:r>
            <a:endParaRPr lang="en-US" sz="3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228600"/>
            <a:ext cx="8001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B) Branch receiving goods from head office at cost price and making both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cash and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credits sales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branch is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authorised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to sale goods cash as well as credit,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following entries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are also included in respect of credit sales in addition to the above entries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discussed earlier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Opening balance of debtors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(ii) Cash received from debtors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(iii) Closing balance of debtors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For the above items, the following journal entries are made by the H.O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.: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0275" y="3581400"/>
            <a:ext cx="58769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79737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Posting in Branch Account : </a:t>
            </a:r>
            <a:endParaRPr lang="en-US" sz="2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posting of above entries in branch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account to be included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as following: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1295400"/>
            <a:ext cx="7886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066800" y="2584371"/>
            <a:ext cx="76962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effect of posting of three items in branch account is that net sale are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automatically credited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In other words, sales returns, discount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and allowances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allowed, bad debts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have already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been deducted from sales. Hence no entry is required to be passed by the head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office in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branch account in respect of the following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Goods sold on credit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(ii) Goods returned by debtors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(iii) Discount allowed to debtors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(iv) Bad debts written off</a:t>
            </a:r>
          </a:p>
          <a:p>
            <a:pPr lvl="1"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(v) Allowance allowed to debtors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79737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(C) When goods are supplied to branch by head office at invoice or selling price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979230"/>
            <a:ext cx="769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Sometimes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goods are sent to branch by the head office at a price higher than cost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price. For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example, if cost of goods is ` 8,000 and goods are invoiced at a profit of 20% on cost,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perform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invoice will show the value of goods at ` 9,600. The following are the advantages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invoicing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goods at invoice price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It is possible to maintain secrecy about the actual cost and profits, from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branches personnel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(ii) The branch can be directed to sell the goods at the invoice price only or more.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(iii) control over stock with the branch becomes slightly easier.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goods are invoiced at invoice price, question will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attempted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 the same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manner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discussed under cost price method but opening stock, goods supplied to branch, goods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returned by branch and closing stock are to be shown at invoice price and not at cost price.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408325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When goods are invoiced at invoice price, question will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be attempted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in the same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manner as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discussed under cost price method but opening stock, goods supplied to branch,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goods returned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by branch and closing stock are to be shown at invoice price and not at cost price.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While calculating the branch profit or loss, adjustment entries are required to be made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branch Account for profit included in the above mentioned items so the branch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account shows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true profit or loss. Hence, the following adjustment entries are to be passed for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inflated price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i="1" dirty="0" smtClean="0">
                <a:latin typeface="Calibri" pitchFamily="34" charset="0"/>
                <a:cs typeface="Calibri" pitchFamily="34" charset="0"/>
              </a:rPr>
              <a:t>i.e., difference between invoice price and cost price </a:t>
            </a:r>
            <a:r>
              <a:rPr lang="en-US" sz="2000" i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76600"/>
            <a:ext cx="77914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1" y="990600"/>
            <a:ext cx="7391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4176</TotalTime>
  <Words>540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      WELCOME Class: B.Com – Part-1  Subject: Financial Accounting TOPIC: Branch Accounts – Part - 3</vt:lpstr>
      <vt:lpstr>Slide 2</vt:lpstr>
      <vt:lpstr>Slide 3</vt:lpstr>
      <vt:lpstr>Slide 4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376</cp:revision>
  <dcterms:created xsi:type="dcterms:W3CDTF">2011-08-23T10:02:56Z</dcterms:created>
  <dcterms:modified xsi:type="dcterms:W3CDTF">2020-04-17T06:40:57Z</dcterms:modified>
</cp:coreProperties>
</file>